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ind Guntur Light" charset="1" panose="02000000000000000000"/>
      <p:regular r:id="rId10"/>
    </p:embeddedFont>
    <p:embeddedFont>
      <p:font typeface="Hind Guntur Light Bold" charset="1" panose="02000000000000000000"/>
      <p:regular r:id="rId11"/>
    </p:embeddedFont>
    <p:embeddedFont>
      <p:font typeface="Hind Guntur Bold" charset="1" panose="02000000000000000000"/>
      <p:regular r:id="rId12"/>
    </p:embeddedFont>
    <p:embeddedFont>
      <p:font typeface="Hind Guntur Medium" charset="1" panose="02000000000000000000"/>
      <p:regular r:id="rId13"/>
    </p:embeddedFont>
    <p:embeddedFont>
      <p:font typeface="Hind Guntur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558" r="0" b="3694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9295" t="25582" r="0" b="36858"/>
          <a:stretch>
            <a:fillRect/>
          </a:stretch>
        </p:blipFill>
        <p:spPr>
          <a:xfrm flipH="false" flipV="false" rot="0">
            <a:off x="0" y="0"/>
            <a:ext cx="92583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7220316" y="6445530"/>
            <a:ext cx="1305554" cy="684007"/>
            <a:chOff x="0" y="0"/>
            <a:chExt cx="1740738" cy="912009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740738" cy="91200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492597" y="362619"/>
              <a:ext cx="755544" cy="186770"/>
              <a:chOff x="0" y="0"/>
              <a:chExt cx="2055017" cy="508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215900"/>
                <a:ext cx="1759108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1759108">
                    <a:moveTo>
                      <a:pt x="0" y="0"/>
                    </a:moveTo>
                    <a:lnTo>
                      <a:pt x="1759108" y="0"/>
                    </a:lnTo>
                    <a:lnTo>
                      <a:pt x="17591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680367" y="1270"/>
                <a:ext cx="37465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7465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CORONAVIRUS DISEASE -19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4021" y="190434"/>
            <a:ext cx="2829650" cy="616223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732430" y="4030273"/>
            <a:ext cx="7793440" cy="2119409"/>
            <a:chOff x="0" y="0"/>
            <a:chExt cx="10391253" cy="282587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10391253" cy="260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270"/>
                </a:lnSpc>
                <a:spcBef>
                  <a:spcPct val="0"/>
                </a:spcBef>
              </a:pPr>
              <a:r>
                <a:rPr lang="en-US" spc="451" sz="3764">
                  <a:solidFill>
                    <a:srgbClr val="FFFFFF"/>
                  </a:solidFill>
                  <a:latin typeface="Hind Guntur Bold"/>
                </a:rPr>
                <a:t>SISTEM PEMBUKA PINTU OTOMATIS MENGGUNAKAN DETEKSI MASKER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055690"/>
              <a:ext cx="10391253" cy="770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68580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5221" r="0" b="0"/>
          <a:stretch>
            <a:fillRect/>
          </a:stretch>
        </p:blipFill>
        <p:spPr>
          <a:xfrm flipH="false" flipV="false" rot="0">
            <a:off x="-137616" y="5588203"/>
            <a:ext cx="6995616" cy="469879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303" t="0" r="15886" b="0"/>
          <a:stretch>
            <a:fillRect/>
          </a:stretch>
        </p:blipFill>
        <p:spPr>
          <a:xfrm flipH="false" flipV="false" rot="0">
            <a:off x="9167721" y="1203391"/>
            <a:ext cx="6547076" cy="550169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15886" b="0"/>
          <a:stretch>
            <a:fillRect/>
          </a:stretch>
        </p:blipFill>
        <p:spPr>
          <a:xfrm flipH="false" flipV="false" rot="0">
            <a:off x="9144000" y="7028945"/>
            <a:ext cx="6570797" cy="205466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324660"/>
            <a:ext cx="5291650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999399"/>
            <a:ext cx="5291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Hind Guntur Light"/>
              </a:rPr>
              <a:t>Berikut ini adalah beberapa data hasil pengujian yang sudah kita lakukan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175" r="0" b="253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43075" y="534496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880" t="48568" r="7483" b="26777"/>
          <a:stretch>
            <a:fillRect/>
          </a:stretch>
        </p:blipFill>
        <p:spPr>
          <a:xfrm flipH="false" flipV="false" rot="0">
            <a:off x="1028700" y="3194977"/>
            <a:ext cx="16230600" cy="7092023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2747882" y="4083977"/>
            <a:ext cx="133684" cy="13368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9110579" y="4083977"/>
            <a:ext cx="133684" cy="13368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5400000">
            <a:off x="5929231" y="4083977"/>
            <a:ext cx="133684" cy="13368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5400000">
            <a:off x="15473276" y="4083977"/>
            <a:ext cx="133684" cy="13368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-5400000">
            <a:off x="12291927" y="4083977"/>
            <a:ext cx="133684" cy="13368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7" id="17"/>
          <p:cNvSpPr/>
          <p:nvPr/>
        </p:nvSpPr>
        <p:spPr>
          <a:xfrm rot="5400000">
            <a:off x="9139238" y="-3959718"/>
            <a:ext cx="9525" cy="16230600"/>
          </a:xfrm>
          <a:prstGeom prst="rect">
            <a:avLst/>
          </a:prstGeom>
          <a:solidFill>
            <a:srgbClr val="FFFFFF">
              <a:alpha val="49804"/>
            </a:srgbClr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00725" y="4816985"/>
            <a:ext cx="7780375" cy="1153425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2996970" y="6275357"/>
            <a:ext cx="12360902" cy="23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 Dari hasil perhitungan akurasi data pengujian diatas adalah pengaruh dalam mendeteksi masker maupun non-masker dapat menghasilkan berbeda-beda tergantung dengan kondisi pencahayaan, warna masker, penggunaan kacamata, dan lain sebagainya.</a:t>
            </a:r>
          </a:p>
          <a:p>
            <a:pPr algn="ctr" marL="0" indent="0" lvl="0">
              <a:lnSpc>
                <a:spcPts val="4075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43075" y="1643062"/>
            <a:ext cx="8115300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PERHITUNGAN AKURASI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2642" y="550462"/>
            <a:ext cx="566658" cy="140078"/>
            <a:chOff x="0" y="0"/>
            <a:chExt cx="2055017" cy="508000"/>
          </a:xfrm>
        </p:grpSpPr>
        <p:sp>
          <p:nvSpPr>
            <p:cNvPr name="Freeform 3" id="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0529" r="0" b="0"/>
          <a:stretch>
            <a:fillRect/>
          </a:stretch>
        </p:blipFill>
        <p:spPr>
          <a:xfrm flipH="false" flipV="false" rot="0">
            <a:off x="1028700" y="0"/>
            <a:ext cx="172593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92052" r="0" b="0"/>
          <a:stretch>
            <a:fillRect/>
          </a:stretch>
        </p:blipFill>
        <p:spPr>
          <a:xfrm flipH="false" flipV="false" rot="0">
            <a:off x="1028700" y="9258300"/>
            <a:ext cx="17259300" cy="1028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833055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5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8584" y="2344549"/>
            <a:ext cx="10124058" cy="78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40"/>
              </a:lnSpc>
            </a:pPr>
            <a:r>
              <a:rPr lang="en-US" sz="5600">
                <a:solidFill>
                  <a:srgbClr val="FFFFFF"/>
                </a:solidFill>
                <a:latin typeface="Hind Guntur Bold"/>
              </a:rPr>
              <a:t>TERIMA KASIH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2" id="12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4573839"/>
            <a:ext cx="457783" cy="969709"/>
            <a:chOff x="0" y="0"/>
            <a:chExt cx="610378" cy="1292945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28" id="28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50" r="0" b="8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9196" t="30703" r="23520" b="27524"/>
          <a:stretch>
            <a:fillRect/>
          </a:stretch>
        </p:blipFill>
        <p:spPr>
          <a:xfrm flipH="false" flipV="false" rot="0">
            <a:off x="3948547" y="2302096"/>
            <a:ext cx="10390907" cy="5682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65454" y="2913558"/>
            <a:ext cx="412191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Oleh Kelompok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1156" y="4236774"/>
            <a:ext cx="7630512" cy="204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Syaugi Salim Amar                        (E41190510)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Wahyu Dian Pratiwi                      (E41190280) </a:t>
            </a:r>
          </a:p>
          <a:p>
            <a:pPr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Henry Murdiful Ulya H.P               (E41190654) </a:t>
            </a:r>
          </a:p>
          <a:p>
            <a:pPr algn="just" marL="628426" indent="-314213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Hind Guntur Light"/>
              </a:rPr>
              <a:t>Moh. Syaifudin                               (E41190532)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67" r="0" b="567"/>
          <a:stretch>
            <a:fillRect/>
          </a:stretch>
        </p:blipFill>
        <p:spPr>
          <a:xfrm flipH="false" flipV="false" rot="0">
            <a:off x="10484100" y="0"/>
            <a:ext cx="78039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240115" y="9644720"/>
            <a:ext cx="566658" cy="140078"/>
            <a:chOff x="0" y="0"/>
            <a:chExt cx="2055017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22371"/>
            <a:ext cx="9283303" cy="646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Penyakit coronavirus (COVID-19) dikategorikan sebagai pandemic oleh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Organisasi Kesehatan Dunia (WHO). Saat ini di dunia pendidikan masih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melaksanakan pembelajaran via online atau bisa disebut dengan daring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dikarenakan pandemi COVID-19.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Pemerintah Pusat, dengan memasuki era new normal mulai membuka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aktifitas di sekolah dan Universitas dengan memperketat penerapan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protokol kesehatan anjuran 5M . Hal ini menjadi penting bagi pemerintah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mewajibkan seluruh masyarakat Indonesia untuk menggunakan masker.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Oleh karena itu, penelitian ini mengambil judul “Sistem Pembuka Pintu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 Otomatis Menggunakan Deteksi Masker” yang diharapkan dapat </a:t>
            </a:r>
          </a:p>
          <a:p>
            <a:pPr>
              <a:lnSpc>
                <a:spcPts val="4296"/>
              </a:lnSpc>
            </a:pPr>
            <a:r>
              <a:rPr lang="en-US" sz="2400">
                <a:solidFill>
                  <a:srgbClr val="FFFFFF"/>
                </a:solidFill>
                <a:latin typeface="Hind Guntur Light"/>
              </a:rPr>
              <a:t>meminimalisir penyebaran virus covid-19 dimasa sekarang ini.</a:t>
            </a:r>
          </a:p>
          <a:p>
            <a:pPr>
              <a:lnSpc>
                <a:spcPts val="42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66812"/>
            <a:ext cx="7787595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Latar Belakang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89545" r="0" b="567"/>
          <a:stretch>
            <a:fillRect/>
          </a:stretch>
        </p:blipFill>
        <p:spPr>
          <a:xfrm flipH="false" flipV="false" rot="0">
            <a:off x="10484100" y="9258300"/>
            <a:ext cx="78039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339453" y="9669152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84100" y="4848580"/>
            <a:ext cx="457783" cy="969709"/>
            <a:chOff x="0" y="0"/>
            <a:chExt cx="610378" cy="1292945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name="AutoShape 17" id="17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8"/>
              </a:srgbClr>
            </a:solidFill>
          </p:spPr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1099" y="896696"/>
              <a:ext cx="268179" cy="167165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742" t="45470" r="8983" b="25776"/>
          <a:stretch>
            <a:fillRect/>
          </a:stretch>
        </p:blipFill>
        <p:spPr>
          <a:xfrm flipH="false" flipV="false" rot="0">
            <a:off x="1028700" y="4878606"/>
            <a:ext cx="16230600" cy="39746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AutoShape 22" id="22"/>
          <p:cNvSpPr/>
          <p:nvPr/>
        </p:nvSpPr>
        <p:spPr>
          <a:xfrm rot="0">
            <a:off x="9041479" y="5510334"/>
            <a:ext cx="9525" cy="2425466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4003" y="1634294"/>
            <a:ext cx="434404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Rumusan Masalah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0392" y="5650552"/>
            <a:ext cx="67711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cara meminimalisir penyebaran virus covid-19 khususnya ditempat-tempat umum?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12011" y="5650552"/>
            <a:ext cx="658063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merancang system pembuka pintu otomatis menggunakan deteksi masker?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48819" y="7265992"/>
            <a:ext cx="67235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Bagaimana hasil rancang bangun alat yang dihasilkan mampu diterapkan di tempat umum?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943" r="0" b="794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099" r="51458" b="7982"/>
          <a:stretch>
            <a:fillRect/>
          </a:stretch>
        </p:blipFill>
        <p:spPr>
          <a:xfrm flipH="false" flipV="false" rot="0">
            <a:off x="-3308" y="0"/>
            <a:ext cx="9227682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283058" y="4697554"/>
            <a:ext cx="437576" cy="286871"/>
            <a:chOff x="0" y="0"/>
            <a:chExt cx="87173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83058" y="6993171"/>
            <a:ext cx="437576" cy="286871"/>
            <a:chOff x="0" y="0"/>
            <a:chExt cx="87173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r="r" b="b" t="t" l="l"/>
              <a:pathLst>
                <a:path h="69850" w="87173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7395337" cy="69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Tujuan Penelitian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960" y="2557586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menghasilkan system pembuka pintu otomatis menggunakan deteksi masker tanpa sentuhan tangan.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3142" y="1149161"/>
            <a:ext cx="566658" cy="140078"/>
            <a:chOff x="0" y="0"/>
            <a:chExt cx="2055017" cy="508000"/>
          </a:xfrm>
        </p:grpSpPr>
        <p:sp>
          <p:nvSpPr>
            <p:cNvPr name="Freeform 15" id="1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873960" y="4044044"/>
            <a:ext cx="74731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merancang system pembuka pintu otomatis menggunakan Arduino uno, webcam, dan solenoid lock door.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3960" y="5812632"/>
            <a:ext cx="74731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ind Guntur Light"/>
              </a:rPr>
              <a:t>Untuk menerapkan hasil rancang bangun alat yang telah dihasilkan, ditempat umum.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477" t="0" r="23477" b="0"/>
          <a:stretch>
            <a:fillRect/>
          </a:stretch>
        </p:blipFill>
        <p:spPr>
          <a:xfrm flipH="false" flipV="false" rot="0">
            <a:off x="0" y="0"/>
            <a:ext cx="81849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77" t="89999" r="23477" b="0"/>
          <a:stretch>
            <a:fillRect/>
          </a:stretch>
        </p:blipFill>
        <p:spPr>
          <a:xfrm flipH="false" flipV="false" rot="0">
            <a:off x="0" y="9258300"/>
            <a:ext cx="8184959" cy="102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9299393" y="1922995"/>
            <a:ext cx="4815705" cy="7525805"/>
            <a:chOff x="0" y="0"/>
            <a:chExt cx="1568376" cy="245099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568375" cy="2450999"/>
            </a:xfrm>
            <a:custGeom>
              <a:avLst/>
              <a:gdLst/>
              <a:ahLst/>
              <a:cxnLst/>
              <a:rect r="r" b="b" t="t" l="l"/>
              <a:pathLst>
                <a:path h="2450999" w="1568375">
                  <a:moveTo>
                    <a:pt x="0" y="0"/>
                  </a:moveTo>
                  <a:lnTo>
                    <a:pt x="1568375" y="0"/>
                  </a:lnTo>
                  <a:lnTo>
                    <a:pt x="1568375" y="2450999"/>
                  </a:lnTo>
                  <a:lnTo>
                    <a:pt x="0" y="24509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87346" y="2126604"/>
            <a:ext cx="4039798" cy="711858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339453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99393" y="1022539"/>
            <a:ext cx="4655256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Flowchart Sistem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461" t="0" r="0" b="74"/>
          <a:stretch>
            <a:fillRect/>
          </a:stretch>
        </p:blipFill>
        <p:spPr>
          <a:xfrm flipH="false" flipV="false" rot="0">
            <a:off x="9296569" y="0"/>
            <a:ext cx="10958368" cy="10511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461" t="88015" r="0" b="74"/>
          <a:stretch>
            <a:fillRect/>
          </a:stretch>
        </p:blipFill>
        <p:spPr>
          <a:xfrm flipH="false" flipV="false" rot="0">
            <a:off x="6439069" y="9258300"/>
            <a:ext cx="10958368" cy="125280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33956" t="9783" r="25237" b="31656"/>
          <a:stretch>
            <a:fillRect/>
          </a:stretch>
        </p:blipFill>
        <p:spPr>
          <a:xfrm flipH="false" flipV="false" rot="0">
            <a:off x="1028700" y="2576539"/>
            <a:ext cx="6359932" cy="513392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10" sz="1399">
                <a:solidFill>
                  <a:srgbClr val="FFFFFF"/>
                </a:solidFill>
                <a:latin typeface="Hind Guntur Medium"/>
              </a:rPr>
              <a:t>DESEMBER 2021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9344" y="9681299"/>
            <a:ext cx="2919847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81299"/>
            <a:ext cx="4342571" cy="18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pc="180" sz="1200">
                <a:solidFill>
                  <a:srgbClr val="FFFFFF"/>
                </a:solidFill>
                <a:latin typeface="Hind Guntur Medium"/>
              </a:rPr>
              <a:t>KEY THINGS TO KNOW ABOUT THE CORONAVIRUS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52500"/>
            <a:ext cx="5970308" cy="7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USER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8093" t="16232" r="42018" b="16134"/>
          <a:stretch>
            <a:fillRect/>
          </a:stretch>
        </p:blipFill>
        <p:spPr>
          <a:xfrm flipH="false" flipV="false" rot="0">
            <a:off x="1242179" y="1669137"/>
            <a:ext cx="7688342" cy="694872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42103" t="16471" r="8204" b="15690"/>
          <a:stretch>
            <a:fillRect/>
          </a:stretch>
        </p:blipFill>
        <p:spPr>
          <a:xfrm flipH="false" flipV="false" rot="0">
            <a:off x="9384164" y="1669137"/>
            <a:ext cx="7634972" cy="6948726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2179" y="1669137"/>
            <a:ext cx="7688342" cy="614175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31671" y="1669137"/>
            <a:ext cx="7139959" cy="614175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09" sz="1399">
                <a:solidFill>
                  <a:srgbClr val="FFFFFF"/>
                </a:solidFill>
                <a:latin typeface="Hind Guntur Medium"/>
              </a:rPr>
              <a:t>SEPTEMBER 2020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179" y="704404"/>
            <a:ext cx="59703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8682" y="8002633"/>
            <a:ext cx="7395337" cy="37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pc="95" sz="2400">
                <a:solidFill>
                  <a:srgbClr val="FFFFFF"/>
                </a:solidFill>
                <a:latin typeface="Hind Guntur Light"/>
              </a:rPr>
              <a:t>Hasil Deteksi Wajah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3982" y="8002633"/>
            <a:ext cx="7395337" cy="37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pc="95" sz="2400">
                <a:solidFill>
                  <a:srgbClr val="FFFFFF"/>
                </a:solidFill>
                <a:latin typeface="Hind Guntur Light"/>
              </a:rPr>
              <a:t>Hasil Grafik RGB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98213"/>
            <a:ext cx="1633406" cy="104497"/>
            <a:chOff x="0" y="0"/>
            <a:chExt cx="8933191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r="r" b="b" t="t" l="l"/>
              <a:pathLst>
                <a:path h="69850" w="8933191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8093" t="16232" r="42018" b="16134"/>
          <a:stretch>
            <a:fillRect/>
          </a:stretch>
        </p:blipFill>
        <p:spPr>
          <a:xfrm flipH="false" flipV="false" rot="0">
            <a:off x="1242179" y="1669137"/>
            <a:ext cx="7688342" cy="694872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42103" t="16471" r="8204" b="15690"/>
          <a:stretch>
            <a:fillRect/>
          </a:stretch>
        </p:blipFill>
        <p:spPr>
          <a:xfrm flipH="false" flipV="false" rot="0">
            <a:off x="9384164" y="1669137"/>
            <a:ext cx="7634972" cy="6948726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6692642" y="958661"/>
            <a:ext cx="566658" cy="140078"/>
            <a:chOff x="0" y="0"/>
            <a:chExt cx="2055017" cy="508000"/>
          </a:xfrm>
        </p:grpSpPr>
        <p:sp>
          <p:nvSpPr>
            <p:cNvPr name="Freeform 19" id="19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r="r" b="b" t="t" l="l"/>
              <a:pathLst>
                <a:path h="76200" w="1759108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24384000" cy="13716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9119271" y="570349"/>
              <a:ext cx="3893129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71600" y="570349"/>
              <a:ext cx="5790095" cy="2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pc="180" sz="1200">
                  <a:solidFill>
                    <a:srgbClr val="FFFFFF"/>
                  </a:solidFill>
                  <a:latin typeface="Hind Guntur Medium"/>
                </a:rPr>
                <a:t>KEY THINGS TO KNOW ABOUT THE CORONAVIRUS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4788" y="1669137"/>
            <a:ext cx="7143123" cy="614175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70216" y="1738142"/>
            <a:ext cx="7062868" cy="6072746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-5400000">
            <a:off x="-323692" y="5033064"/>
            <a:ext cx="1699151" cy="2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pc="209" sz="1399">
                <a:solidFill>
                  <a:srgbClr val="FFFFFF"/>
                </a:solidFill>
                <a:latin typeface="Hind Guntur Medium"/>
              </a:rPr>
              <a:t>SEPTEMBER 2020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179" y="704404"/>
            <a:ext cx="59703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ind Guntur Bold"/>
              </a:rPr>
              <a:t>HASIL PENGUJIAN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8682" y="8002633"/>
            <a:ext cx="7395337" cy="37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pc="95" sz="2400">
                <a:solidFill>
                  <a:srgbClr val="FFFFFF"/>
                </a:solidFill>
                <a:latin typeface="Hind Guntur Light"/>
              </a:rPr>
              <a:t>Hasil Grafik Grayscale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3982" y="8002633"/>
            <a:ext cx="7395337" cy="37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pc="95" sz="2400">
                <a:solidFill>
                  <a:srgbClr val="FFFFFF"/>
                </a:solidFill>
                <a:latin typeface="Hind Guntur Light"/>
              </a:rPr>
              <a:t>Hasil Grafik Black and White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DAE0HScT2DA</dc:identifier>
  <dcterms:modified xsi:type="dcterms:W3CDTF">2011-08-01T06:04:30Z</dcterms:modified>
  <cp:revision>1</cp:revision>
  <dc:title>PPT Workshop PCV</dc:title>
</cp:coreProperties>
</file>